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Lst>
  <p:sldIdLst>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57" r:id="rId5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439DD5B-E6C3-4B30-9D24-77F1C0021FA0}"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155537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439DD5B-E6C3-4B30-9D24-77F1C0021FA0}"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25416524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692700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585490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04831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998059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01675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446581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34035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634757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29086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601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439DD5B-E6C3-4B30-9D24-77F1C0021FA0}"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5425778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56631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37935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206180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129034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14486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5595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720321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346585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0319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0249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8476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6046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72135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66930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32707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315937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93059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7792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42904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25725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426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8634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28715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82682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72485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47379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64697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36716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28277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46192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71899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5356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96107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13861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191317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033525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297151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998680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596513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414988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32653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61727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4127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43844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75492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406613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91160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46701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879812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20071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01051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035909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532024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94209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508579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6010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638230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33778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45591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25311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62834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527201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618734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27143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9727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751210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01349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026005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39863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144311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86958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901290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96640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992496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36506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1950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0338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53906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671759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28920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132875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7832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600094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58046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72673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5530572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340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90648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46386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85544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10670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422003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49430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59983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15554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55006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02006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679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439DD5B-E6C3-4B30-9D24-77F1C0021FA0}"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96329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91231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98689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845942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97491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1712030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06594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599452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13116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461901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122640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97795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01472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696980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0708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11877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04168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0706058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02638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771397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30295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113253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2100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128322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394886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8240346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855627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56709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6067115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94049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08110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372427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7373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2090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07659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266127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416744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9257050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01574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031030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331024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7881130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6091045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576119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96551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597570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082967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84289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73015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60034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242098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6652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147496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331405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1868556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284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2586935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18608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326463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678075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5192483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103652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993944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2940255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863752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7853465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59706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843967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91301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053256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828629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55803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6056493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104784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9860541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858912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213208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4080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19084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1447845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9495564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874281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111717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13263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822918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064106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351951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752089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40632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2331570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833768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53532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696561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81497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2908572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306068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982450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102803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8861299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8000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3639211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43980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212735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679832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4696642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84013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159131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8958456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9999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439DD5B-E6C3-4B30-9D24-77F1C0021FA0}"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1561386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40402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9880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4402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5940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7815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23017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45031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2060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1489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0783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439DD5B-E6C3-4B30-9D24-77F1C0021FA0}"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4158038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55853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58394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3592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67328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7047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4250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3034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81490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6014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218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439DD5B-E6C3-4B30-9D24-77F1C0021FA0}" type="datetimeFigureOut">
              <a:rPr lang="ar-IQ" smtClean="0"/>
              <a:t>22/05/1441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3924728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19124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51940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53891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85693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5080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4509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950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11348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75375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508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439DD5B-E6C3-4B30-9D24-77F1C0021FA0}" type="datetimeFigureOut">
              <a:rPr lang="ar-IQ" smtClean="0"/>
              <a:t>22/05/1441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29654785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1581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9996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04648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22063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934111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14169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8140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52345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06581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360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439DD5B-E6C3-4B30-9D24-77F1C0021FA0}" type="datetimeFigureOut">
              <a:rPr lang="ar-IQ" smtClean="0"/>
              <a:t>22/05/1441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3000239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4323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40730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7595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0039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404505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1264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99618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6242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87846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831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439DD5B-E6C3-4B30-9D24-77F1C0021FA0}"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1443556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61536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16169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644868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31690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18086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39973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530402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669179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858320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8071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439DD5B-E6C3-4B30-9D24-77F1C0021FA0}"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F08AA56-0C9A-422D-BB6F-337F3C182E7B}" type="slidenum">
              <a:rPr lang="ar-IQ" smtClean="0"/>
              <a:t>‹#›</a:t>
            </a:fld>
            <a:endParaRPr lang="ar-IQ"/>
          </a:p>
        </p:txBody>
      </p:sp>
    </p:spTree>
    <p:extLst>
      <p:ext uri="{BB962C8B-B14F-4D97-AF65-F5344CB8AC3E}">
        <p14:creationId xmlns:p14="http://schemas.microsoft.com/office/powerpoint/2010/main" val="8685082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70706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130772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981430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2556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1575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499793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826976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54970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320748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5975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439DD5B-E6C3-4B30-9D24-77F1C0021FA0}" type="datetimeFigureOut">
              <a:rPr lang="ar-IQ" smtClean="0"/>
              <a:t>22/05/1441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08AA56-0C9A-422D-BB6F-337F3C182E7B}" type="slidenum">
              <a:rPr lang="ar-IQ" smtClean="0"/>
              <a:t>‹#›</a:t>
            </a:fld>
            <a:endParaRPr lang="ar-IQ"/>
          </a:p>
        </p:txBody>
      </p:sp>
    </p:spTree>
    <p:extLst>
      <p:ext uri="{BB962C8B-B14F-4D97-AF65-F5344CB8AC3E}">
        <p14:creationId xmlns:p14="http://schemas.microsoft.com/office/powerpoint/2010/main" val="226529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66712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374337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7154569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08902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8263793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943340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167357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19417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78943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7454463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19572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988750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7487724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448567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762086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5203487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370983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8188599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629099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43144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49941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7739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17061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27377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49666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9381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634082"/>
          </a:xfrm>
        </p:spPr>
        <p:txBody>
          <a:bodyPr>
            <a:normAutofit fontScale="90000"/>
          </a:bodyPr>
          <a:lstStyle/>
          <a:p>
            <a:pPr algn="r">
              <a:lnSpc>
                <a:spcPct val="115000"/>
              </a:lnSpc>
              <a:spcAft>
                <a:spcPts val="1000"/>
              </a:spcAft>
            </a:pPr>
            <a:r>
              <a:rPr lang="ar-IQ" b="1" u="sng" dirty="0">
                <a:ea typeface="Calibri"/>
              </a:rPr>
              <a:t>المحاضرة الرابعة </a:t>
            </a:r>
            <a:r>
              <a:rPr lang="en-US" sz="3200" dirty="0">
                <a:ea typeface="Calibri"/>
                <a:cs typeface="Arial"/>
              </a:rPr>
              <a:t/>
            </a:r>
            <a:br>
              <a:rPr lang="en-US" sz="3200" dirty="0">
                <a:ea typeface="Calibri"/>
                <a:cs typeface="Arial"/>
              </a:rPr>
            </a:br>
            <a:endParaRPr lang="ar-IQ" dirty="0"/>
          </a:p>
        </p:txBody>
      </p:sp>
      <p:sp>
        <p:nvSpPr>
          <p:cNvPr id="3" name="عنصر نائب للمحتوى 2"/>
          <p:cNvSpPr>
            <a:spLocks noGrp="1"/>
          </p:cNvSpPr>
          <p:nvPr>
            <p:ph idx="1"/>
          </p:nvPr>
        </p:nvSpPr>
        <p:spPr>
          <a:xfrm>
            <a:off x="683568" y="908720"/>
            <a:ext cx="8229600" cy="5472608"/>
          </a:xfrm>
        </p:spPr>
        <p:txBody>
          <a:bodyPr>
            <a:normAutofit fontScale="25000" lnSpcReduction="20000"/>
          </a:bodyPr>
          <a:lstStyle/>
          <a:p>
            <a:pPr lvl="1"/>
            <a:r>
              <a:rPr lang="ar-IQ" sz="9600" dirty="0">
                <a:solidFill>
                  <a:prstClr val="black"/>
                </a:solidFill>
              </a:rPr>
              <a:t>في المحاضرة السابقة تكلمنا </a:t>
            </a:r>
            <a:r>
              <a:rPr lang="ar-IQ" sz="9600" dirty="0" smtClean="0">
                <a:solidFill>
                  <a:prstClr val="black"/>
                </a:solidFill>
              </a:rPr>
              <a:t>عن</a:t>
            </a:r>
          </a:p>
          <a:p>
            <a:pPr lvl="0"/>
            <a:r>
              <a:rPr lang="ar-IQ" sz="8000" dirty="0">
                <a:solidFill>
                  <a:prstClr val="black"/>
                </a:solidFill>
                <a:ea typeface="Calibri"/>
                <a:cs typeface="Times New Roman"/>
              </a:rPr>
              <a:t>الخواص الفيزيائية للتربة </a:t>
            </a:r>
            <a:endParaRPr lang="ar-IQ" sz="14400" dirty="0">
              <a:solidFill>
                <a:prstClr val="black"/>
              </a:solidFill>
              <a:ea typeface="Calibri"/>
              <a:cs typeface="+mj-cs"/>
            </a:endParaRPr>
          </a:p>
          <a:p>
            <a:pPr lvl="0"/>
            <a:r>
              <a:rPr lang="ar-IQ" sz="8000" dirty="0" err="1">
                <a:solidFill>
                  <a:prstClr val="black"/>
                </a:solidFill>
                <a:ea typeface="Calibri"/>
                <a:cs typeface="+mj-cs"/>
              </a:rPr>
              <a:t>نسجة</a:t>
            </a:r>
            <a:r>
              <a:rPr lang="ar-IQ" sz="8000" dirty="0">
                <a:solidFill>
                  <a:prstClr val="black"/>
                </a:solidFill>
                <a:ea typeface="Calibri"/>
                <a:cs typeface="+mj-cs"/>
              </a:rPr>
              <a:t> التربة </a:t>
            </a:r>
            <a:r>
              <a:rPr lang="en-US" sz="8000" dirty="0">
                <a:solidFill>
                  <a:prstClr val="black"/>
                </a:solidFill>
                <a:latin typeface="Times New Roman"/>
                <a:ea typeface="Calibri"/>
                <a:cs typeface="+mj-cs"/>
              </a:rPr>
              <a:t>Soil  Texture </a:t>
            </a:r>
            <a:endParaRPr lang="ar-IQ" sz="8000" dirty="0">
              <a:solidFill>
                <a:prstClr val="black"/>
              </a:solidFill>
              <a:latin typeface="Times New Roman"/>
              <a:ea typeface="Calibri"/>
              <a:cs typeface="+mj-cs"/>
            </a:endParaRPr>
          </a:p>
          <a:p>
            <a:pPr lvl="0" algn="just">
              <a:lnSpc>
                <a:spcPct val="150000"/>
              </a:lnSpc>
              <a:spcAft>
                <a:spcPts val="1000"/>
              </a:spcAft>
            </a:pPr>
            <a:r>
              <a:rPr lang="ar-IQ" sz="8000" b="1" dirty="0">
                <a:solidFill>
                  <a:prstClr val="black"/>
                </a:solidFill>
                <a:ea typeface="Calibri"/>
                <a:cs typeface="+mj-cs"/>
              </a:rPr>
              <a:t>تركيب التربة  </a:t>
            </a:r>
            <a:r>
              <a:rPr lang="en-US" sz="5600" b="1" dirty="0">
                <a:solidFill>
                  <a:prstClr val="black"/>
                </a:solidFill>
                <a:latin typeface="Times New Roman"/>
                <a:ea typeface="Calibri"/>
                <a:cs typeface="+mj-cs"/>
              </a:rPr>
              <a:t>S</a:t>
            </a:r>
            <a:r>
              <a:rPr lang="en-US" sz="8000" b="1" dirty="0">
                <a:solidFill>
                  <a:prstClr val="black"/>
                </a:solidFill>
                <a:latin typeface="Times New Roman"/>
                <a:ea typeface="Calibri"/>
                <a:cs typeface="+mj-cs"/>
              </a:rPr>
              <a:t>oil Structure </a:t>
            </a:r>
            <a:endParaRPr lang="ar-IQ" sz="8000" b="1" dirty="0">
              <a:solidFill>
                <a:prstClr val="black"/>
              </a:solidFill>
              <a:latin typeface="Times New Roman"/>
              <a:ea typeface="Calibri"/>
              <a:cs typeface="+mj-cs"/>
            </a:endParaRPr>
          </a:p>
          <a:p>
            <a:pPr lvl="0">
              <a:lnSpc>
                <a:spcPct val="115000"/>
              </a:lnSpc>
              <a:spcAft>
                <a:spcPts val="1000"/>
              </a:spcAft>
            </a:pPr>
            <a:r>
              <a:rPr lang="ar-IQ" sz="5600" b="1" dirty="0">
                <a:solidFill>
                  <a:prstClr val="black"/>
                </a:solidFill>
                <a:ea typeface="Calibri"/>
                <a:cs typeface="+mj-cs"/>
              </a:rPr>
              <a:t>الايونات الموجبة </a:t>
            </a:r>
            <a:r>
              <a:rPr lang="ar-IQ" sz="5600" b="1" dirty="0" err="1">
                <a:solidFill>
                  <a:prstClr val="black"/>
                </a:solidFill>
                <a:ea typeface="Calibri"/>
                <a:cs typeface="+mj-cs"/>
              </a:rPr>
              <a:t>الممدصة</a:t>
            </a:r>
            <a:r>
              <a:rPr lang="ar-IQ" sz="5600" b="1" dirty="0">
                <a:solidFill>
                  <a:prstClr val="black"/>
                </a:solidFill>
                <a:ea typeface="Calibri"/>
                <a:cs typeface="+mj-cs"/>
              </a:rPr>
              <a:t> على معقد </a:t>
            </a:r>
            <a:r>
              <a:rPr lang="ar-IQ" sz="5600" b="1" dirty="0" smtClean="0">
                <a:solidFill>
                  <a:prstClr val="black"/>
                </a:solidFill>
                <a:ea typeface="Calibri"/>
                <a:cs typeface="+mj-cs"/>
              </a:rPr>
              <a:t>التبادل</a:t>
            </a:r>
          </a:p>
          <a:p>
            <a:pPr lvl="0"/>
            <a:r>
              <a:rPr lang="ar-IQ" sz="9600" b="1" dirty="0" smtClean="0">
                <a:solidFill>
                  <a:prstClr val="black"/>
                </a:solidFill>
                <a:ea typeface="Calibri"/>
                <a:cs typeface="+mj-cs"/>
              </a:rPr>
              <a:t> </a:t>
            </a:r>
            <a:r>
              <a:rPr lang="ar-IQ" sz="9600" dirty="0">
                <a:solidFill>
                  <a:prstClr val="black"/>
                </a:solidFill>
                <a:cs typeface="+mj-cs"/>
              </a:rPr>
              <a:t>في محاضرة اليوم سوف نتكلم عن </a:t>
            </a:r>
            <a:endParaRPr lang="ar-IQ" sz="9600" dirty="0" smtClean="0">
              <a:solidFill>
                <a:prstClr val="black"/>
              </a:solidFill>
              <a:cs typeface="+mj-cs"/>
            </a:endParaRPr>
          </a:p>
          <a:p>
            <a:pPr>
              <a:lnSpc>
                <a:spcPct val="115000"/>
              </a:lnSpc>
              <a:spcAft>
                <a:spcPts val="1000"/>
              </a:spcAft>
            </a:pPr>
            <a:r>
              <a:rPr lang="ar-IQ" sz="7200" dirty="0">
                <a:ea typeface="Calibri"/>
                <a:cs typeface="+mj-cs"/>
              </a:rPr>
              <a:t>الكثافة الظاهرية للتربة </a:t>
            </a:r>
            <a:r>
              <a:rPr lang="ar-IQ" sz="7200" dirty="0" smtClean="0">
                <a:ea typeface="Calibri"/>
                <a:cs typeface="+mj-cs"/>
              </a:rPr>
              <a:t>:</a:t>
            </a:r>
          </a:p>
          <a:p>
            <a:pPr>
              <a:lnSpc>
                <a:spcPct val="115000"/>
              </a:lnSpc>
              <a:tabLst>
                <a:tab pos="1311910" algn="l"/>
                <a:tab pos="1778635" algn="l"/>
              </a:tabLst>
            </a:pPr>
            <a:r>
              <a:rPr lang="ar-IQ" sz="8000" b="1" dirty="0">
                <a:ea typeface="Calibri"/>
                <a:cs typeface="+mj-cs"/>
              </a:rPr>
              <a:t>المسامية وتوزيع حجوم المسامات </a:t>
            </a:r>
            <a:r>
              <a:rPr lang="ar-IQ" sz="8000" b="1" dirty="0" smtClean="0">
                <a:ea typeface="Calibri"/>
                <a:cs typeface="+mj-cs"/>
              </a:rPr>
              <a:t>:</a:t>
            </a:r>
          </a:p>
          <a:p>
            <a:pPr>
              <a:lnSpc>
                <a:spcPct val="115000"/>
              </a:lnSpc>
              <a:spcAft>
                <a:spcPts val="1000"/>
              </a:spcAft>
              <a:tabLst>
                <a:tab pos="3321685" algn="l"/>
              </a:tabLst>
            </a:pPr>
            <a:r>
              <a:rPr lang="ar-IQ" sz="8000" b="1" dirty="0">
                <a:ea typeface="Calibri"/>
                <a:cs typeface="+mj-cs"/>
              </a:rPr>
              <a:t>تأثير تركيب التربة على نمو النبات</a:t>
            </a:r>
            <a:r>
              <a:rPr lang="ar-IQ" sz="8000" dirty="0">
                <a:ea typeface="Calibri"/>
                <a:cs typeface="+mj-cs"/>
              </a:rPr>
              <a:t> </a:t>
            </a:r>
            <a:r>
              <a:rPr lang="ar-IQ" sz="5600" dirty="0">
                <a:ea typeface="Calibri"/>
                <a:cs typeface="+mj-cs"/>
              </a:rPr>
              <a:t>. </a:t>
            </a:r>
            <a:endParaRPr lang="en-US" sz="4800" dirty="0">
              <a:ea typeface="Calibri"/>
              <a:cs typeface="+mj-cs"/>
            </a:endParaRPr>
          </a:p>
          <a:p>
            <a:pPr algn="just">
              <a:lnSpc>
                <a:spcPct val="115000"/>
              </a:lnSpc>
              <a:spcAft>
                <a:spcPts val="1000"/>
              </a:spcAft>
              <a:tabLst>
                <a:tab pos="1330960" algn="l"/>
                <a:tab pos="5731510" algn="r"/>
              </a:tabLst>
            </a:pPr>
            <a:r>
              <a:rPr lang="ar-IQ" sz="8000" b="1" dirty="0">
                <a:ea typeface="Calibri"/>
                <a:cs typeface="+mj-cs"/>
              </a:rPr>
              <a:t>هواء التربة  </a:t>
            </a:r>
            <a:r>
              <a:rPr lang="en-US" sz="8000" b="1" dirty="0" smtClean="0">
                <a:effectLst/>
                <a:latin typeface="Times New Roman"/>
                <a:ea typeface="Calibri"/>
                <a:cs typeface="+mj-cs"/>
              </a:rPr>
              <a:t> </a:t>
            </a:r>
            <a:r>
              <a:rPr lang="en-US" sz="8000" b="1" dirty="0" err="1" smtClean="0">
                <a:effectLst/>
                <a:latin typeface="Times New Roman"/>
                <a:ea typeface="Calibri"/>
                <a:cs typeface="+mj-cs"/>
              </a:rPr>
              <a:t>Siol</a:t>
            </a:r>
            <a:r>
              <a:rPr lang="en-US" sz="8000" b="1" dirty="0" smtClean="0">
                <a:effectLst/>
                <a:latin typeface="Times New Roman"/>
                <a:ea typeface="Calibri"/>
                <a:cs typeface="+mj-cs"/>
              </a:rPr>
              <a:t> Air </a:t>
            </a:r>
            <a:r>
              <a:rPr lang="ar-IQ" sz="8000" b="1" dirty="0">
                <a:ea typeface="Calibri"/>
                <a:cs typeface="+mj-cs"/>
              </a:rPr>
              <a:t>:</a:t>
            </a:r>
            <a:endParaRPr lang="en-US" sz="4800" dirty="0">
              <a:ea typeface="Calibri"/>
              <a:cs typeface="+mj-cs"/>
            </a:endParaRPr>
          </a:p>
          <a:p>
            <a:pPr algn="just">
              <a:lnSpc>
                <a:spcPct val="115000"/>
              </a:lnSpc>
              <a:spcAft>
                <a:spcPts val="1000"/>
              </a:spcAft>
              <a:tabLst>
                <a:tab pos="1330960" algn="l"/>
                <a:tab pos="5731510" algn="r"/>
              </a:tabLst>
            </a:pPr>
            <a:r>
              <a:rPr lang="ar-IQ" sz="8000" b="1" dirty="0">
                <a:ea typeface="Calibri"/>
                <a:cs typeface="+mj-cs"/>
              </a:rPr>
              <a:t>حرارة التربة : </a:t>
            </a:r>
            <a:endParaRPr lang="en-US" sz="4400" dirty="0">
              <a:ea typeface="Calibri"/>
              <a:cs typeface="+mj-cs"/>
            </a:endParaRPr>
          </a:p>
          <a:p>
            <a:pPr algn="just">
              <a:lnSpc>
                <a:spcPct val="115000"/>
              </a:lnSpc>
              <a:spcAft>
                <a:spcPts val="1000"/>
              </a:spcAft>
              <a:tabLst>
                <a:tab pos="1330960" algn="l"/>
                <a:tab pos="5731510" algn="r"/>
              </a:tabLst>
            </a:pPr>
            <a:endParaRPr lang="en-US" sz="1600" dirty="0">
              <a:ea typeface="Calibri"/>
              <a:cs typeface="Arial"/>
            </a:endParaRPr>
          </a:p>
          <a:p>
            <a:pPr>
              <a:lnSpc>
                <a:spcPct val="115000"/>
              </a:lnSpc>
              <a:tabLst>
                <a:tab pos="1311910" algn="l"/>
                <a:tab pos="1778635" algn="l"/>
              </a:tabLst>
            </a:pPr>
            <a:endParaRPr lang="en-US" sz="2200" dirty="0">
              <a:ea typeface="Calibri"/>
              <a:cs typeface="Arial"/>
            </a:endParaRPr>
          </a:p>
          <a:p>
            <a:pPr>
              <a:lnSpc>
                <a:spcPct val="115000"/>
              </a:lnSpc>
              <a:spcAft>
                <a:spcPts val="1000"/>
              </a:spcAft>
            </a:pPr>
            <a:r>
              <a:rPr lang="ar-IQ" sz="2800" dirty="0" smtClean="0">
                <a:ea typeface="Calibri"/>
                <a:cs typeface="Times New Roman"/>
              </a:rPr>
              <a:t> </a:t>
            </a:r>
            <a:endParaRPr lang="en-US" sz="2000" dirty="0">
              <a:ea typeface="Calibri"/>
              <a:cs typeface="Arial"/>
            </a:endParaRPr>
          </a:p>
          <a:p>
            <a:pPr lvl="0"/>
            <a:endParaRPr lang="ar-IQ" sz="2800" dirty="0">
              <a:solidFill>
                <a:prstClr val="black"/>
              </a:solidFill>
            </a:endParaRPr>
          </a:p>
          <a:p>
            <a:pPr lvl="0">
              <a:lnSpc>
                <a:spcPct val="115000"/>
              </a:lnSpc>
              <a:spcAft>
                <a:spcPts val="1000"/>
              </a:spcAft>
            </a:pPr>
            <a:endParaRPr lang="en-US" sz="1200" dirty="0">
              <a:solidFill>
                <a:prstClr val="black"/>
              </a:solidFill>
              <a:ea typeface="Calibri"/>
              <a:cs typeface="Arial"/>
            </a:endParaRPr>
          </a:p>
          <a:p>
            <a:pPr lvl="1"/>
            <a:endParaRPr lang="ar-IQ" sz="2400" dirty="0">
              <a:solidFill>
                <a:prstClr val="black"/>
              </a:solidFill>
            </a:endParaRPr>
          </a:p>
          <a:p>
            <a:endParaRPr lang="ar-IQ" dirty="0"/>
          </a:p>
        </p:txBody>
      </p:sp>
    </p:spTree>
    <p:extLst>
      <p:ext uri="{BB962C8B-B14F-4D97-AF65-F5344CB8AC3E}">
        <p14:creationId xmlns:p14="http://schemas.microsoft.com/office/powerpoint/2010/main" val="99721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42" name="Picture 2" descr="C:\Users\rashad\Desktop\New folder\٢٠١٩١٠٠٥_٢١٣٤١٣.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1012"/>
            <a:ext cx="9130961" cy="68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03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266" name="Picture 2" descr="C:\Users\rashad\Desktop\New folder\٢٠١٩١٠٠٥_٢١٣٤٢٧.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674"/>
            <a:ext cx="9396537" cy="659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4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62500" lnSpcReduction="20000"/>
          </a:bodyPr>
          <a:lstStyle/>
          <a:p>
            <a:pPr>
              <a:lnSpc>
                <a:spcPct val="150000"/>
              </a:lnSpc>
              <a:spcAft>
                <a:spcPts val="1000"/>
              </a:spcAft>
              <a:tabLst>
                <a:tab pos="3321685" algn="l"/>
              </a:tabLst>
            </a:pPr>
            <a:r>
              <a:rPr lang="ar-IQ" sz="3600" b="1" dirty="0">
                <a:ea typeface="Calibri"/>
                <a:cs typeface="Times New Roman"/>
              </a:rPr>
              <a:t>ادارة التربة واهميتها في تحسين التركيب . </a:t>
            </a:r>
            <a:endParaRPr lang="en-US" sz="2400" dirty="0">
              <a:ea typeface="Calibri"/>
              <a:cs typeface="Arial"/>
            </a:endParaRPr>
          </a:p>
          <a:p>
            <a:pPr>
              <a:lnSpc>
                <a:spcPct val="150000"/>
              </a:lnSpc>
              <a:spcAft>
                <a:spcPts val="1000"/>
              </a:spcAft>
              <a:tabLst>
                <a:tab pos="3321685" algn="l"/>
              </a:tabLst>
            </a:pPr>
            <a:r>
              <a:rPr lang="ar-IQ" dirty="0">
                <a:ea typeface="Calibri"/>
                <a:cs typeface="Times New Roman"/>
              </a:rPr>
              <a:t>ان الغرض من تحسين تركيب التربة هو تهيئة الظروف الملائمة لنمو الجذور وامتصاص الماء والعناصر الغذائية وان الطرق المستعملة لتحسين تركيب التربة تعتمد على نسجه التربة ,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التربة </a:t>
            </a:r>
            <a:r>
              <a:rPr lang="ar-IQ" dirty="0" smtClean="0">
                <a:ea typeface="Calibri"/>
                <a:cs typeface="Times New Roman"/>
              </a:rPr>
              <a:t>الرملية              تتصف </a:t>
            </a:r>
            <a:r>
              <a:rPr lang="ar-IQ" dirty="0">
                <a:ea typeface="Calibri"/>
                <a:cs typeface="Times New Roman"/>
              </a:rPr>
              <a:t>بزيادة التهوية وانخفاض قابيتها لمسك الماء والعناصر الغذائية</a:t>
            </a:r>
            <a:endParaRPr lang="en-US" sz="2400" dirty="0">
              <a:ea typeface="Calibri"/>
              <a:cs typeface="Arial"/>
            </a:endParaRPr>
          </a:p>
          <a:p>
            <a:pPr algn="just">
              <a:lnSpc>
                <a:spcPct val="150000"/>
              </a:lnSpc>
              <a:spcAft>
                <a:spcPts val="1000"/>
              </a:spcAft>
              <a:tabLst>
                <a:tab pos="1330960" algn="l"/>
                <a:tab pos="5731510" algn="r"/>
              </a:tabLst>
            </a:pPr>
            <a:r>
              <a:rPr lang="ar-IQ" dirty="0" smtClean="0">
                <a:ea typeface="Calibri"/>
                <a:cs typeface="Times New Roman"/>
              </a:rPr>
              <a:t>     </a:t>
            </a:r>
            <a:r>
              <a:rPr lang="ar-IQ" dirty="0">
                <a:ea typeface="Calibri"/>
                <a:cs typeface="Times New Roman"/>
              </a:rPr>
              <a:t>نسبة عالية من المسامات الكبيرة لذلك تستخدم خاصة في الارواء ( فترات متقاربة وكميات قليلة ) تضاف مواد عضوية كالسماد الحيواني لتكوين مجاميع تربة وزيادة قابلية التربة على مسك الماء والعناصر الغذائية . </a:t>
            </a:r>
            <a:endParaRPr lang="en-US" sz="2400" dirty="0">
              <a:ea typeface="Calibri"/>
              <a:cs typeface="Arial"/>
            </a:endParaRPr>
          </a:p>
          <a:p>
            <a:endParaRPr lang="ar-IQ" dirty="0"/>
          </a:p>
        </p:txBody>
      </p:sp>
      <p:sp>
        <p:nvSpPr>
          <p:cNvPr id="4" name="سهم إلى اليسار 3"/>
          <p:cNvSpPr/>
          <p:nvPr/>
        </p:nvSpPr>
        <p:spPr>
          <a:xfrm>
            <a:off x="6372200" y="3284984"/>
            <a:ext cx="762384" cy="3799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5" name="سهم إلى اليسار 4"/>
          <p:cNvSpPr/>
          <p:nvPr/>
        </p:nvSpPr>
        <p:spPr>
          <a:xfrm>
            <a:off x="8100392" y="3949468"/>
            <a:ext cx="61836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22692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gn="just">
              <a:lnSpc>
                <a:spcPct val="150000"/>
              </a:lnSpc>
              <a:spcAft>
                <a:spcPts val="1000"/>
              </a:spcAft>
              <a:tabLst>
                <a:tab pos="1330960" algn="l"/>
                <a:tab pos="5731510" algn="r"/>
              </a:tabLst>
            </a:pPr>
            <a:r>
              <a:rPr lang="ar-IQ" dirty="0">
                <a:ea typeface="Calibri"/>
                <a:cs typeface="Times New Roman"/>
              </a:rPr>
              <a:t> التربة الناعمة : تماسك التربة ولدانتها وتمددها وتقلصها عالي بسبب وجود الاطيان , لذلك يجب التعامل مع هذه التربة بصورة خاصة ( لذلك عند الحراثة يجب ان لا تكون التربة رطبة لأنها تحطم المجاميع وانخفاض المسامية وحجم المسام وهي ظروف غير ملائمة للنبات .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اما الحراثة الجافة فان التربة ستتكسر الى كتل كبيرة يصعب تكسيرها لتهيئة مهاد لنمو </a:t>
            </a:r>
            <a:r>
              <a:rPr lang="ar-IQ" dirty="0" err="1">
                <a:ea typeface="Calibri"/>
                <a:cs typeface="Times New Roman"/>
              </a:rPr>
              <a:t>البادرات</a:t>
            </a:r>
            <a:r>
              <a:rPr lang="ar-IQ" dirty="0">
                <a:ea typeface="Calibri"/>
                <a:cs typeface="Times New Roman"/>
              </a:rPr>
              <a:t> . لذلك يجب حراثة التربة عند رطوبة معينة بحيث لا تلتصق التربة بالمحراث . </a:t>
            </a:r>
            <a:endParaRPr lang="en-US" sz="2400" dirty="0">
              <a:ea typeface="Calibri"/>
              <a:cs typeface="Arial"/>
            </a:endParaRPr>
          </a:p>
          <a:p>
            <a:endParaRPr lang="ar-IQ" dirty="0"/>
          </a:p>
        </p:txBody>
      </p:sp>
    </p:spTree>
    <p:extLst>
      <p:ext uri="{BB962C8B-B14F-4D97-AF65-F5344CB8AC3E}">
        <p14:creationId xmlns:p14="http://schemas.microsoft.com/office/powerpoint/2010/main" val="58526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1560" y="260648"/>
            <a:ext cx="8373616" cy="5976664"/>
          </a:xfrm>
        </p:spPr>
        <p:txBody>
          <a:bodyPr>
            <a:normAutofit lnSpcReduction="10000"/>
          </a:bodyPr>
          <a:lstStyle/>
          <a:p>
            <a:pPr algn="just">
              <a:lnSpc>
                <a:spcPct val="150000"/>
              </a:lnSpc>
              <a:spcAft>
                <a:spcPts val="1000"/>
              </a:spcAft>
              <a:tabLst>
                <a:tab pos="1330960" algn="l"/>
                <a:tab pos="5731510" algn="r"/>
              </a:tabLst>
            </a:pPr>
            <a:r>
              <a:rPr lang="ar-IQ" dirty="0">
                <a:ea typeface="Calibri"/>
                <a:cs typeface="Times New Roman"/>
              </a:rPr>
              <a:t>اضافة المادة العضوية على شكل سماد حيواني او بقايا نباتية او زراعة المحاصيل العشبية او البقولية  فأنها تزيد من تجمع الدقائق وتحمي التربة من وقع قطرات المطر وتقلل من التعرية وكذلك الدورات الزراعية تساعد على المحافظة على تركيب التربة مقارنة بالزراعة المستمرة . بالإضافة الى ان استعمال الآلات الثقيلة بكثرة في الترب الحاوية على نسبة عالية من الغرين كالترب العراقية يؤدي الى تحطيم المجاميع ودك التربة . </a:t>
            </a:r>
            <a:endParaRPr lang="en-US" sz="2400" dirty="0">
              <a:ea typeface="Calibri"/>
              <a:cs typeface="Arial"/>
            </a:endParaRPr>
          </a:p>
          <a:p>
            <a:endParaRPr lang="ar-IQ" dirty="0"/>
          </a:p>
        </p:txBody>
      </p:sp>
    </p:spTree>
    <p:extLst>
      <p:ext uri="{BB962C8B-B14F-4D97-AF65-F5344CB8AC3E}">
        <p14:creationId xmlns:p14="http://schemas.microsoft.com/office/powerpoint/2010/main" val="82178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445624" cy="6264696"/>
          </a:xfrm>
        </p:spPr>
        <p:txBody>
          <a:bodyPr>
            <a:normAutofit fontScale="85000" lnSpcReduction="20000"/>
          </a:bodyPr>
          <a:lstStyle/>
          <a:p>
            <a:pPr algn="just">
              <a:lnSpc>
                <a:spcPct val="115000"/>
              </a:lnSpc>
              <a:spcAft>
                <a:spcPts val="1000"/>
              </a:spcAft>
              <a:tabLst>
                <a:tab pos="1330960" algn="l"/>
                <a:tab pos="5731510" algn="r"/>
              </a:tabLst>
            </a:pPr>
            <a:r>
              <a:rPr lang="ar-IQ" sz="3600" b="1" u="sng" dirty="0">
                <a:ea typeface="Calibri"/>
                <a:cs typeface="Times New Roman"/>
              </a:rPr>
              <a:t>هواء التربة  </a:t>
            </a:r>
            <a:r>
              <a:rPr lang="en-US" sz="3600" b="1" u="sng" dirty="0" smtClean="0">
                <a:effectLst/>
                <a:latin typeface="Times New Roman"/>
                <a:ea typeface="Calibri"/>
                <a:cs typeface="Arial"/>
              </a:rPr>
              <a:t> </a:t>
            </a:r>
            <a:r>
              <a:rPr lang="en-US" sz="3600" b="1" u="sng" dirty="0" err="1" smtClean="0">
                <a:effectLst/>
                <a:latin typeface="Times New Roman"/>
                <a:ea typeface="Calibri"/>
                <a:cs typeface="Arial"/>
              </a:rPr>
              <a:t>Siol</a:t>
            </a:r>
            <a:r>
              <a:rPr lang="en-US" sz="3600" b="1" u="sng" dirty="0" smtClean="0">
                <a:effectLst/>
                <a:latin typeface="Times New Roman"/>
                <a:ea typeface="Calibri"/>
                <a:cs typeface="Arial"/>
              </a:rPr>
              <a:t> Air </a:t>
            </a:r>
            <a:r>
              <a:rPr lang="ar-IQ" sz="3600" b="1" u="sng" dirty="0">
                <a:ea typeface="Calibri"/>
                <a:cs typeface="Times New Roman"/>
              </a:rPr>
              <a:t>:</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هي تبادل غاز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en-US" dirty="0" smtClean="0">
                <a:effectLst/>
                <a:latin typeface="Times New Roman"/>
                <a:ea typeface="Calibri"/>
                <a:cs typeface="Arial"/>
              </a:rPr>
              <a:t> </a:t>
            </a:r>
            <a:r>
              <a:rPr lang="ar-IQ" dirty="0">
                <a:ea typeface="Calibri"/>
                <a:cs typeface="Times New Roman"/>
              </a:rPr>
              <a:t>  وغاز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بين هواء التربة والهواء الجوي . يتحرر غاز ثاني اوكسيد الكاربون ويستهلك غاز الاوكسجين في هواء التربة بفعل فعاليات احياء التربة وتنفس الجذور مما يسبب انخفاض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وارتفاع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ar-IQ" dirty="0">
                <a:ea typeface="Calibri"/>
                <a:cs typeface="Times New Roman"/>
              </a:rPr>
              <a:t> في هواء التربة مقارنة مع الهواء الجوي  . فتهوية التربة تعني احلال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من الهواء الجوي محل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en-US" dirty="0" smtClean="0">
                <a:effectLst/>
                <a:latin typeface="Times New Roman"/>
                <a:ea typeface="Calibri"/>
                <a:cs typeface="Arial"/>
              </a:rPr>
              <a:t> </a:t>
            </a:r>
            <a:r>
              <a:rPr lang="ar-IQ" dirty="0">
                <a:ea typeface="Calibri"/>
                <a:cs typeface="Times New Roman"/>
              </a:rPr>
              <a:t>  في هواء التربة يتأثر نمو الجذور وامتصاص الماء والعناصر الغذائية عند نقص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كذلك يؤدي الى تقليل تحلل المادة العضوية التي تجهز النبات بالعناصر الغذائية , كذلك نقص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قد يؤدي الى وجود بعض العناصر الغذائية كالمنغنيز والكبريت ومركبات الحديد بصورة مختزلة ذائبة في محلول التربة الى درجة تكون فيها سامة للنبات . </a:t>
            </a:r>
            <a:endParaRPr lang="en-US" sz="2400" dirty="0">
              <a:ea typeface="Calibri"/>
              <a:cs typeface="Arial"/>
            </a:endParaRPr>
          </a:p>
          <a:p>
            <a:endParaRPr lang="ar-IQ" dirty="0"/>
          </a:p>
        </p:txBody>
      </p:sp>
    </p:spTree>
    <p:extLst>
      <p:ext uri="{BB962C8B-B14F-4D97-AF65-F5344CB8AC3E}">
        <p14:creationId xmlns:p14="http://schemas.microsoft.com/office/powerpoint/2010/main" val="103644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88640"/>
            <a:ext cx="8517632" cy="6192688"/>
          </a:xfrm>
        </p:spPr>
        <p:txBody>
          <a:bodyPr>
            <a:normAutofit fontScale="92500" lnSpcReduction="20000"/>
          </a:bodyPr>
          <a:lstStyle/>
          <a:p>
            <a:pPr algn="just">
              <a:lnSpc>
                <a:spcPct val="115000"/>
              </a:lnSpc>
              <a:spcAft>
                <a:spcPts val="1000"/>
              </a:spcAft>
              <a:tabLst>
                <a:tab pos="1330960" algn="l"/>
                <a:tab pos="5731510" algn="r"/>
              </a:tabLst>
            </a:pPr>
            <a:r>
              <a:rPr lang="ar-IQ" b="1" u="sng" dirty="0">
                <a:ea typeface="Calibri"/>
                <a:cs typeface="Times New Roman"/>
              </a:rPr>
              <a:t>مكونات هواء التربة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يتكون من مزيج من النتروجين والاوكسجين وثاني اوكسيد الكاربون وبخار الماء بالإضافة الى بعض العناصر الخاملة حيث الاوكسجين ضروري لتنفس الجذور واحياء التربة و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ar-IQ" dirty="0">
                <a:ea typeface="Calibri"/>
                <a:cs typeface="Times New Roman"/>
              </a:rPr>
              <a:t> يساعد على اذابة بعض مركبات التربة لتجهيز بعض العناصر الغذائية والنتروجين يثبت بالتربة تعايشينا او لا تعايشينا ليصبح جاهز للنبات اما بخار الماء فهو يحافظ على الجذور والاحياء المجهرية من الجفاف .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ان نسبة النتروجين في هواء التربة = 79 % وهو مساوي لنسبته في الهواء الجوي . </a:t>
            </a:r>
            <a:endParaRPr lang="en-US" sz="2400" dirty="0">
              <a:ea typeface="Calibri"/>
              <a:cs typeface="Arial"/>
            </a:endParaRPr>
          </a:p>
          <a:p>
            <a:endParaRPr lang="ar-IQ" dirty="0"/>
          </a:p>
        </p:txBody>
      </p:sp>
    </p:spTree>
    <p:extLst>
      <p:ext uri="{BB962C8B-B14F-4D97-AF65-F5344CB8AC3E}">
        <p14:creationId xmlns:p14="http://schemas.microsoft.com/office/powerpoint/2010/main" val="121716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99392"/>
            <a:ext cx="8229600" cy="1143000"/>
          </a:xfrm>
        </p:spPr>
        <p:txBody>
          <a:bodyPr/>
          <a:lstStyle/>
          <a:p>
            <a:endParaRPr lang="ar-IQ"/>
          </a:p>
        </p:txBody>
      </p:sp>
      <p:sp>
        <p:nvSpPr>
          <p:cNvPr id="3" name="عنصر نائب للمحتوى 2"/>
          <p:cNvSpPr>
            <a:spLocks noGrp="1"/>
          </p:cNvSpPr>
          <p:nvPr>
            <p:ph idx="1"/>
          </p:nvPr>
        </p:nvSpPr>
        <p:spPr>
          <a:xfrm>
            <a:off x="467544" y="332656"/>
            <a:ext cx="8517632" cy="6192688"/>
          </a:xfrm>
        </p:spPr>
        <p:txBody>
          <a:bodyPr>
            <a:normAutofit fontScale="92500" lnSpcReduction="10000"/>
          </a:bodyPr>
          <a:lstStyle/>
          <a:p>
            <a:pPr algn="just">
              <a:lnSpc>
                <a:spcPct val="150000"/>
              </a:lnSpc>
              <a:spcAft>
                <a:spcPts val="1000"/>
              </a:spcAft>
              <a:tabLst>
                <a:tab pos="1330960" algn="l"/>
                <a:tab pos="5731510" algn="r"/>
              </a:tabLst>
            </a:pPr>
            <a:r>
              <a:rPr lang="ar-IQ" dirty="0">
                <a:ea typeface="Calibri"/>
                <a:cs typeface="Times New Roman"/>
              </a:rPr>
              <a:t>ومحتوى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في الهواء الجوي = 21 % اما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ar-IQ" dirty="0">
                <a:ea typeface="Calibri"/>
                <a:cs typeface="Times New Roman"/>
              </a:rPr>
              <a:t> = 0.03 % , وفي حالة عدم وجود عائق للتبادل بين هواء التربة والهواء الجوي فان نسبة هذه الغازات متساوية بين المنطقتين ان حركة الغازات من التربة الى الهواء الجوي وبالعكس يتأثر بعدة عوامل منها نسبة المسام واستمراريتها وتوزيعها الحجمي ونسبة الرطوبة واختلاف التركيز للغازات بين النقاط المختلفة . تكون نسبة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ar-IQ" dirty="0">
                <a:ea typeface="Calibri"/>
                <a:cs typeface="Times New Roman"/>
              </a:rPr>
              <a:t> في هواء التربة وخصوصا في الاعماق البعيدة اعلى من نسبته في الهواء الجوي اما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فهو في هواء التربة أوطأ من نسبته في الهواء الجوي . </a:t>
            </a:r>
            <a:endParaRPr lang="en-US" sz="2400" dirty="0">
              <a:ea typeface="Calibri"/>
              <a:cs typeface="Arial"/>
            </a:endParaRPr>
          </a:p>
          <a:p>
            <a:endParaRPr lang="ar-IQ" dirty="0"/>
          </a:p>
        </p:txBody>
      </p:sp>
    </p:spTree>
    <p:extLst>
      <p:ext uri="{BB962C8B-B14F-4D97-AF65-F5344CB8AC3E}">
        <p14:creationId xmlns:p14="http://schemas.microsoft.com/office/powerpoint/2010/main" val="19263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88640"/>
            <a:ext cx="8661648" cy="6264696"/>
          </a:xfrm>
        </p:spPr>
        <p:txBody>
          <a:bodyPr>
            <a:normAutofit lnSpcReduction="10000"/>
          </a:bodyPr>
          <a:lstStyle/>
          <a:p>
            <a:pPr algn="just">
              <a:lnSpc>
                <a:spcPct val="150000"/>
              </a:lnSpc>
              <a:spcAft>
                <a:spcPts val="1000"/>
              </a:spcAft>
              <a:tabLst>
                <a:tab pos="1330960" algn="l"/>
                <a:tab pos="5731510" algn="r"/>
              </a:tabLst>
            </a:pPr>
            <a:r>
              <a:rPr lang="ar-IQ" dirty="0">
                <a:ea typeface="Calibri"/>
                <a:cs typeface="Times New Roman"/>
              </a:rPr>
              <a:t>تعتمد نسبة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ونسبة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ar-IQ" dirty="0">
                <a:ea typeface="Calibri"/>
                <a:cs typeface="Times New Roman"/>
              </a:rPr>
              <a:t> في هواء التربة على 1- سرعة استهلاك </a:t>
            </a:r>
            <a:r>
              <a:rPr lang="en-US" dirty="0" smtClean="0">
                <a:effectLst/>
                <a:latin typeface="Times New Roman"/>
                <a:ea typeface="Calibri"/>
                <a:cs typeface="Arial"/>
              </a:rPr>
              <a:t>O</a:t>
            </a:r>
            <a:r>
              <a:rPr lang="en-US" baseline="-25000" dirty="0" smtClean="0">
                <a:effectLst/>
                <a:latin typeface="Times New Roman"/>
                <a:ea typeface="Calibri"/>
                <a:cs typeface="Arial"/>
              </a:rPr>
              <a:t>2</a:t>
            </a:r>
            <a:r>
              <a:rPr lang="ar-IQ" dirty="0">
                <a:ea typeface="Calibri"/>
                <a:cs typeface="Times New Roman"/>
              </a:rPr>
              <a:t>  و </a:t>
            </a:r>
            <a:r>
              <a:rPr lang="en-US" dirty="0" smtClean="0">
                <a:effectLst/>
                <a:latin typeface="Times New Roman"/>
                <a:ea typeface="Calibri"/>
                <a:cs typeface="Arial"/>
              </a:rPr>
              <a:t>Co</a:t>
            </a:r>
            <a:r>
              <a:rPr lang="en-US" baseline="-25000" dirty="0" smtClean="0">
                <a:effectLst/>
                <a:latin typeface="Times New Roman"/>
                <a:ea typeface="Calibri"/>
                <a:cs typeface="Arial"/>
              </a:rPr>
              <a:t>2</a:t>
            </a:r>
            <a:r>
              <a:rPr lang="ar-IQ" dirty="0">
                <a:ea typeface="Calibri"/>
                <a:cs typeface="Times New Roman"/>
              </a:rPr>
              <a:t> في التربة 2- سرعة تبادل هذين الغازين بين الهواء الجوي وهواء التربة 3- قابلية ذوبان هذين الغازين في محلول التربة .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ان نسب هذه الغازات في هواء التربة تتغير حسب الموسم والظروف الجوية ونوع المحصول والتربة والعمليات الزراعية والفعاليات البيولوجية ونسبة المادة العضوية في التربة والعمق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شكل ص 85 </a:t>
            </a:r>
            <a:endParaRPr lang="en-US" sz="2400" dirty="0">
              <a:ea typeface="Calibri"/>
              <a:cs typeface="Arial"/>
            </a:endParaRPr>
          </a:p>
          <a:p>
            <a:endParaRPr lang="ar-IQ" dirty="0"/>
          </a:p>
        </p:txBody>
      </p:sp>
    </p:spTree>
    <p:extLst>
      <p:ext uri="{BB962C8B-B14F-4D97-AF65-F5344CB8AC3E}">
        <p14:creationId xmlns:p14="http://schemas.microsoft.com/office/powerpoint/2010/main" val="1737875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2290" name="Picture 2" descr="C:\Users\rashad\Desktop\New folder\٢٠١٩١٠٠٥_٢١٣٥٠٠.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4664" y="116632"/>
            <a:ext cx="10427105" cy="676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86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nSpc>
                <a:spcPct val="115000"/>
              </a:lnSpc>
              <a:spcAft>
                <a:spcPts val="1000"/>
              </a:spcAft>
            </a:pPr>
            <a:r>
              <a:rPr lang="ar-IQ" dirty="0">
                <a:ea typeface="Calibri"/>
                <a:cs typeface="Times New Roman"/>
              </a:rPr>
              <a:t>الكثافة الظاهرية للتربة : </a:t>
            </a:r>
            <a:endParaRPr lang="en-US" sz="2400" dirty="0">
              <a:ea typeface="Calibri"/>
              <a:cs typeface="Arial"/>
            </a:endParaRPr>
          </a:p>
          <a:p>
            <a:pPr>
              <a:lnSpc>
                <a:spcPct val="150000"/>
              </a:lnSpc>
              <a:spcAft>
                <a:spcPts val="1000"/>
              </a:spcAft>
            </a:pPr>
            <a:r>
              <a:rPr lang="ar-IQ" dirty="0">
                <a:ea typeface="Calibri"/>
                <a:cs typeface="Times New Roman"/>
              </a:rPr>
              <a:t>وهي كتلة وحدة الحجوم للتربة الجافة غم / سم3 والحجم يشمل المادة الصلبة والمسامات , تتراوح الكثافة الظاهرية في التربة الناعمة 1 – 1.6 غم / سم3 اما الخشنة 1.2 1.8 غم / سم3 , ان الانخفاض في الكثافة الظاهرية للتربة الناعمة هي بسبب تطور تركيبها بصورة اكبر مما في الخشنة , وقد تصل كثافة الطبقات الى 2 غم / سم3 في كل </a:t>
            </a:r>
            <a:r>
              <a:rPr lang="ar-IQ" dirty="0" err="1">
                <a:ea typeface="Calibri"/>
                <a:cs typeface="Times New Roman"/>
              </a:rPr>
              <a:t>النسجات</a:t>
            </a:r>
            <a:r>
              <a:rPr lang="ar-IQ" dirty="0">
                <a:ea typeface="Calibri"/>
                <a:cs typeface="Times New Roman"/>
              </a:rPr>
              <a:t> .</a:t>
            </a:r>
            <a:endParaRPr lang="en-US" sz="2400" dirty="0">
              <a:ea typeface="Calibri"/>
              <a:cs typeface="Arial"/>
            </a:endParaRPr>
          </a:p>
          <a:p>
            <a:pPr>
              <a:lnSpc>
                <a:spcPct val="115000"/>
              </a:lnSpc>
              <a:spcAft>
                <a:spcPts val="1000"/>
              </a:spcAft>
            </a:pPr>
            <a:r>
              <a:rPr lang="ar-IQ" sz="3600" b="1" dirty="0">
                <a:ea typeface="Calibri"/>
                <a:cs typeface="Times New Roman"/>
              </a:rPr>
              <a:t> والشكل 3-4 ص 74 يوضح كيفية قياس الكثافة الظاهرية للتربة .</a:t>
            </a:r>
            <a:endParaRPr lang="en-US" sz="2400" dirty="0">
              <a:ea typeface="Calibri"/>
              <a:cs typeface="Arial"/>
            </a:endParaRPr>
          </a:p>
          <a:p>
            <a:endParaRPr lang="ar-IQ" dirty="0"/>
          </a:p>
        </p:txBody>
      </p:sp>
    </p:spTree>
    <p:extLst>
      <p:ext uri="{BB962C8B-B14F-4D97-AF65-F5344CB8AC3E}">
        <p14:creationId xmlns:p14="http://schemas.microsoft.com/office/powerpoint/2010/main" val="1811439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539552" y="188640"/>
            <a:ext cx="8445624" cy="6120680"/>
          </a:xfrm>
        </p:spPr>
        <p:txBody>
          <a:bodyPr>
            <a:normAutofit fontScale="92500" lnSpcReduction="10000"/>
          </a:bodyPr>
          <a:lstStyle/>
          <a:p>
            <a:pPr algn="just">
              <a:lnSpc>
                <a:spcPct val="150000"/>
              </a:lnSpc>
              <a:spcAft>
                <a:spcPts val="1000"/>
              </a:spcAft>
              <a:tabLst>
                <a:tab pos="1330960" algn="l"/>
                <a:tab pos="5731510" algn="r"/>
              </a:tabLst>
            </a:pPr>
            <a:r>
              <a:rPr lang="ar-IQ" b="1" dirty="0">
                <a:ea typeface="Calibri"/>
                <a:cs typeface="Times New Roman"/>
              </a:rPr>
              <a:t>التبادل الغازي في التربة</a:t>
            </a:r>
            <a:r>
              <a:rPr lang="ar-IQ" dirty="0">
                <a:ea typeface="Calibri"/>
                <a:cs typeface="Times New Roman"/>
              </a:rPr>
              <a:t> : يتم التبادل الغازي بين هواء التربة والهواء الجوي ان عن طريق الانتشار او عن طريق الجريان الكتلي . الانتشار يحصل نتيجة الفرق في التركيز بين نقطتين الجريان الكتلي يحصل اما نتيجة تغيرات في الضغط الجوي او في درجة الحرارة او تأثير الرياح او بتغير نسبة مسامات التربة المليئة بالماء عند دخول ماء المطر او ماء الري الى التربة ان لكل نسجه تربة وتركيبها والمحتوى </a:t>
            </a:r>
            <a:r>
              <a:rPr lang="ar-IQ" dirty="0" err="1">
                <a:ea typeface="Calibri"/>
                <a:cs typeface="Times New Roman"/>
              </a:rPr>
              <a:t>الرطوبي</a:t>
            </a:r>
            <a:r>
              <a:rPr lang="ar-IQ" dirty="0">
                <a:ea typeface="Calibri"/>
                <a:cs typeface="Times New Roman"/>
              </a:rPr>
              <a:t> تأثير على محتوى التربة من الهواء </a:t>
            </a:r>
            <a:endParaRPr lang="en-US" sz="2400" dirty="0">
              <a:ea typeface="Calibri"/>
              <a:cs typeface="Arial"/>
            </a:endParaRPr>
          </a:p>
          <a:p>
            <a:pPr algn="just">
              <a:lnSpc>
                <a:spcPct val="115000"/>
              </a:lnSpc>
              <a:spcAft>
                <a:spcPts val="1000"/>
              </a:spcAft>
              <a:tabLst>
                <a:tab pos="1330960" algn="l"/>
                <a:tab pos="5731510" algn="r"/>
              </a:tabLst>
            </a:pPr>
            <a:r>
              <a:rPr lang="ar-IQ" dirty="0">
                <a:ea typeface="Calibri"/>
                <a:cs typeface="Times New Roman"/>
              </a:rPr>
              <a:t>شكل ص 87 </a:t>
            </a:r>
            <a:endParaRPr lang="en-US" sz="2400" dirty="0">
              <a:ea typeface="Calibri"/>
              <a:cs typeface="Arial"/>
            </a:endParaRPr>
          </a:p>
          <a:p>
            <a:endParaRPr lang="ar-IQ" dirty="0"/>
          </a:p>
        </p:txBody>
      </p:sp>
    </p:spTree>
    <p:extLst>
      <p:ext uri="{BB962C8B-B14F-4D97-AF65-F5344CB8AC3E}">
        <p14:creationId xmlns:p14="http://schemas.microsoft.com/office/powerpoint/2010/main" val="3711513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3314" name="Picture 2" descr="C:\Users\rashad\Desktop\New folder\٢٠١٩١٠٠٥_٢١٣٥٢٧.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2798"/>
            <a:ext cx="8964488" cy="672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7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734495" cy="6120680"/>
          </a:xfrm>
        </p:spPr>
        <p:txBody>
          <a:bodyPr>
            <a:normAutofit lnSpcReduction="10000"/>
          </a:bodyPr>
          <a:lstStyle/>
          <a:p>
            <a:pPr algn="just">
              <a:lnSpc>
                <a:spcPct val="115000"/>
              </a:lnSpc>
              <a:spcAft>
                <a:spcPts val="1000"/>
              </a:spcAft>
              <a:tabLst>
                <a:tab pos="1330960" algn="l"/>
                <a:tab pos="5731510" algn="r"/>
              </a:tabLst>
            </a:pPr>
            <a:r>
              <a:rPr lang="ar-IQ" b="1" u="sng" dirty="0">
                <a:ea typeface="Calibri"/>
                <a:cs typeface="Times New Roman"/>
              </a:rPr>
              <a:t>مشاكل التهوية في الحقل</a:t>
            </a:r>
            <a:r>
              <a:rPr lang="ar-IQ" dirty="0">
                <a:ea typeface="Calibri"/>
                <a:cs typeface="Times New Roman"/>
              </a:rPr>
              <a:t> :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  اما بسبب الموقع </a:t>
            </a:r>
            <a:r>
              <a:rPr lang="ar-IQ" dirty="0" err="1">
                <a:ea typeface="Calibri"/>
                <a:cs typeface="Times New Roman"/>
              </a:rPr>
              <a:t>الفيزيوغرافي</a:t>
            </a:r>
            <a:r>
              <a:rPr lang="ar-IQ" dirty="0">
                <a:ea typeface="Calibri"/>
                <a:cs typeface="Times New Roman"/>
              </a:rPr>
              <a:t> في الحقل او بسبب ارتفاع قابلية التربة على مسك الماء وصعوبة التخلص من ماء الجذب الارضي , فعندما يقع حقل في منطقة منخفضة مجاورة لمصدر ماء فتصبح التربة غدقة عند عدم وجود بزل مناسب وبذلك تصبح تهوية التربة رديئة . وتحصل الحالة الثانية عند احتواء التربة على نسبة عالية من الطين  حيث لا تفقد التربة لماء الجذب الارضي بسرعة كافية على الرغم من وجود ظروف بزل مناسب . </a:t>
            </a:r>
            <a:endParaRPr lang="en-US" sz="2400" dirty="0">
              <a:ea typeface="Calibri"/>
              <a:cs typeface="Arial"/>
            </a:endParaRPr>
          </a:p>
          <a:p>
            <a:endParaRPr lang="ar-IQ" dirty="0"/>
          </a:p>
        </p:txBody>
      </p:sp>
    </p:spTree>
    <p:extLst>
      <p:ext uri="{BB962C8B-B14F-4D97-AF65-F5344CB8AC3E}">
        <p14:creationId xmlns:p14="http://schemas.microsoft.com/office/powerpoint/2010/main" val="1768881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332656"/>
            <a:ext cx="8589640" cy="6048672"/>
          </a:xfrm>
        </p:spPr>
        <p:txBody>
          <a:bodyPr>
            <a:normAutofit fontScale="92500" lnSpcReduction="10000"/>
          </a:bodyPr>
          <a:lstStyle/>
          <a:p>
            <a:pPr algn="just">
              <a:lnSpc>
                <a:spcPct val="115000"/>
              </a:lnSpc>
              <a:spcAft>
                <a:spcPts val="1000"/>
              </a:spcAft>
              <a:tabLst>
                <a:tab pos="1330960" algn="l"/>
                <a:tab pos="5731510" algn="r"/>
              </a:tabLst>
            </a:pPr>
            <a:r>
              <a:rPr lang="ar-IQ" sz="3600" b="1" u="sng" dirty="0">
                <a:ea typeface="Calibri"/>
                <a:cs typeface="Times New Roman"/>
              </a:rPr>
              <a:t>حرارة التربة :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تؤثر حرارة على كل من فعالية الاحياء الدقيقة ونمو النبات , فعند ارتفاع درجة الحرارة تزداد فعالية الاحياء الدقيقة مما يسرع من تحلل المادة العضوية وبالتالي زيادة في تجهيز العناصر الغذائية مثل </a:t>
            </a:r>
            <a:r>
              <a:rPr lang="en-US" dirty="0" smtClean="0">
                <a:effectLst/>
                <a:latin typeface="Times New Roman"/>
                <a:ea typeface="Calibri"/>
                <a:cs typeface="Arial"/>
              </a:rPr>
              <a:t>N, P , S , Ca</a:t>
            </a:r>
            <a:r>
              <a:rPr lang="ar-IQ" dirty="0">
                <a:ea typeface="Calibri"/>
                <a:cs typeface="Times New Roman"/>
              </a:rPr>
              <a:t> للنبات والعكس صحيح . </a:t>
            </a:r>
            <a:endParaRPr lang="en-US" sz="2400" dirty="0">
              <a:ea typeface="Calibri"/>
              <a:cs typeface="Arial"/>
            </a:endParaRPr>
          </a:p>
          <a:p>
            <a:r>
              <a:rPr lang="ar-IQ" dirty="0" smtClean="0">
                <a:effectLst/>
                <a:ea typeface="Calibri"/>
                <a:cs typeface="Times New Roman"/>
              </a:rPr>
              <a:t>تؤثر درجة الحرارة على انبات البذور , وغالبا ما تكون درجة حرارة التربة مقارنة الى حرارة الجو هناك درجة حرارة مثلى لا نبات ونمو كل نبات وتختلف النباتات في درجة الحرارة المثلى لنموها . ولكن بصورة عامة يكون الانبات بطيئا في الترب الباردة , يبدا نمو معظم المحاصيل الاقتصادية عندما تكون </a:t>
            </a:r>
            <a:endParaRPr lang="ar-IQ" dirty="0"/>
          </a:p>
        </p:txBody>
      </p:sp>
    </p:spTree>
    <p:extLst>
      <p:ext uri="{BB962C8B-B14F-4D97-AF65-F5344CB8AC3E}">
        <p14:creationId xmlns:p14="http://schemas.microsoft.com/office/powerpoint/2010/main" val="322621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43408"/>
            <a:ext cx="8229600" cy="1143000"/>
          </a:xfrm>
        </p:spPr>
        <p:txBody>
          <a:bodyPr/>
          <a:lstStyle/>
          <a:p>
            <a:endParaRPr lang="ar-IQ"/>
          </a:p>
        </p:txBody>
      </p:sp>
      <p:sp>
        <p:nvSpPr>
          <p:cNvPr id="3" name="عنصر نائب للمحتوى 2"/>
          <p:cNvSpPr>
            <a:spLocks noGrp="1"/>
          </p:cNvSpPr>
          <p:nvPr>
            <p:ph idx="1"/>
          </p:nvPr>
        </p:nvSpPr>
        <p:spPr>
          <a:xfrm>
            <a:off x="395536" y="476672"/>
            <a:ext cx="8589640" cy="5760640"/>
          </a:xfrm>
        </p:spPr>
        <p:txBody>
          <a:bodyPr>
            <a:normAutofit fontScale="92500" lnSpcReduction="20000"/>
          </a:bodyPr>
          <a:lstStyle/>
          <a:p>
            <a:pPr algn="just">
              <a:lnSpc>
                <a:spcPct val="150000"/>
              </a:lnSpc>
              <a:spcAft>
                <a:spcPts val="1000"/>
              </a:spcAft>
              <a:tabLst>
                <a:tab pos="1330960" algn="l"/>
                <a:tab pos="5731510" algn="r"/>
              </a:tabLst>
            </a:pPr>
            <a:r>
              <a:rPr lang="ar-IQ" dirty="0">
                <a:ea typeface="Calibri"/>
                <a:cs typeface="Times New Roman"/>
              </a:rPr>
              <a:t>درجة حرارة الجو 4 م ومع زيادة درجة الحرارة يزداد النمو الى ان تصل الى ما بين 20 – 35 م حيث يبدا الانخفاض للإنتاج في معظم المحاصيل , تتأثر درجة الحرارة للتربة بكل من كثافة التربة ومساميتها ولونها وقابليتها على مسك الماء بالإضافة الى الظروف الجوية مثل درجة حرارة  الجو وساعات سطوع الشمس وسرعة الرياح والامطار والتبخر ووجود الغطاء النباتي . </a:t>
            </a:r>
            <a:endParaRPr lang="en-US" sz="2400" dirty="0">
              <a:ea typeface="Calibri"/>
              <a:cs typeface="Arial"/>
            </a:endParaRPr>
          </a:p>
          <a:p>
            <a:r>
              <a:rPr lang="ar-IQ" dirty="0" smtClean="0">
                <a:effectLst/>
                <a:ea typeface="Calibri"/>
                <a:cs typeface="Times New Roman"/>
              </a:rPr>
              <a:t>تكون التغيرات في درجة حرارة التربة على اشدها في السطح وتكون التغيرات عالية في الصيف مقارنة بالشتاء بسبب كون التربة اكثر جفافا بالصيف وكذلك الشمس اكثر وصولا للتربة في هذا الفصل </a:t>
            </a:r>
            <a:endParaRPr lang="ar-IQ" dirty="0"/>
          </a:p>
        </p:txBody>
      </p:sp>
    </p:spTree>
    <p:extLst>
      <p:ext uri="{BB962C8B-B14F-4D97-AF65-F5344CB8AC3E}">
        <p14:creationId xmlns:p14="http://schemas.microsoft.com/office/powerpoint/2010/main" val="83429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188640"/>
            <a:ext cx="8445624" cy="6264696"/>
          </a:xfrm>
        </p:spPr>
        <p:txBody>
          <a:bodyPr>
            <a:normAutofit/>
          </a:bodyPr>
          <a:lstStyle/>
          <a:p>
            <a:pPr algn="just">
              <a:lnSpc>
                <a:spcPct val="115000"/>
              </a:lnSpc>
              <a:spcAft>
                <a:spcPts val="1000"/>
              </a:spcAft>
              <a:tabLst>
                <a:tab pos="1330960" algn="l"/>
                <a:tab pos="5731510" algn="r"/>
              </a:tabLst>
            </a:pPr>
            <a:r>
              <a:rPr lang="ar-IQ" sz="4000" b="1" u="sng" dirty="0">
                <a:ea typeface="Calibri"/>
                <a:cs typeface="Times New Roman"/>
              </a:rPr>
              <a:t>لون التربة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يؤثر لون التربة بصورة غير مباشرة على نمو النبات من خلال تأثيره على تغيرات درجة الحرارة فقد يدل اللون على نسبة الرطوبة وكمية المادة العضوية التي هي مصدر للعناصر الغذائية ان الترب الغامقة اللون غالبا ما تكون عالية الانتاجية بسبب زيادة المادة العضوية وزيادة  مسكها للماء في حين تكون الترب الفاتحة منخفضة الانتاجية . </a:t>
            </a:r>
            <a:endParaRPr lang="en-US" sz="2400" dirty="0">
              <a:ea typeface="Calibri"/>
              <a:cs typeface="Arial"/>
            </a:endParaRPr>
          </a:p>
          <a:p>
            <a:endParaRPr lang="ar-IQ" dirty="0"/>
          </a:p>
        </p:txBody>
      </p:sp>
    </p:spTree>
    <p:extLst>
      <p:ext uri="{BB962C8B-B14F-4D97-AF65-F5344CB8AC3E}">
        <p14:creationId xmlns:p14="http://schemas.microsoft.com/office/powerpoint/2010/main" val="294111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589640" cy="6120680"/>
          </a:xfrm>
        </p:spPr>
        <p:txBody>
          <a:bodyPr>
            <a:normAutofit fontScale="92500" lnSpcReduction="10000"/>
          </a:bodyPr>
          <a:lstStyle/>
          <a:p>
            <a:pPr algn="just">
              <a:lnSpc>
                <a:spcPct val="150000"/>
              </a:lnSpc>
              <a:spcAft>
                <a:spcPts val="1000"/>
              </a:spcAft>
              <a:tabLst>
                <a:tab pos="1330960" algn="l"/>
                <a:tab pos="5731510" algn="r"/>
              </a:tabLst>
            </a:pPr>
            <a:r>
              <a:rPr lang="ar-IQ" dirty="0">
                <a:ea typeface="Calibri"/>
                <a:cs typeface="Times New Roman"/>
              </a:rPr>
              <a:t>يتأثر لون التربة بنوع المعادن المكونة للمادة الام والتربة وحالة التأكسد والاختزال لتلك المعادن وكذلك محتوى التربة من الدبال ونسبة الرطوبة فالمعادن الموجودة في التربة تعطي لون فاتح ووجودها بصورة ناعمة تعطي لونا رماديا وعند زيادة المادة العضوية تعطي لونا بنيا للتربة وعند زيادة معادن الحديد تعطي لونا احمر وتعطي الاملاح في التربة لونا فاتحا مقارنة بالترب غير  الملحية ولكن في بعض الحالات عند وجود املاح </a:t>
            </a:r>
            <a:r>
              <a:rPr lang="ar-IQ" dirty="0" err="1">
                <a:ea typeface="Calibri"/>
                <a:cs typeface="Times New Roman"/>
              </a:rPr>
              <a:t>متميئة</a:t>
            </a:r>
            <a:r>
              <a:rPr lang="ar-IQ" dirty="0">
                <a:ea typeface="Calibri"/>
                <a:cs typeface="Times New Roman"/>
              </a:rPr>
              <a:t> مثل </a:t>
            </a:r>
            <a:r>
              <a:rPr lang="ar-IQ" dirty="0" err="1">
                <a:ea typeface="Calibri"/>
                <a:cs typeface="Times New Roman"/>
              </a:rPr>
              <a:t>كلوريدات</a:t>
            </a:r>
            <a:r>
              <a:rPr lang="ar-IQ" dirty="0">
                <a:ea typeface="Calibri"/>
                <a:cs typeface="Times New Roman"/>
              </a:rPr>
              <a:t> المغنسيوم والكالسيوم تعطي الترب لون غامق كذلك وجود </a:t>
            </a:r>
            <a:r>
              <a:rPr lang="ar-IQ" dirty="0" err="1">
                <a:ea typeface="Calibri"/>
                <a:cs typeface="Times New Roman"/>
              </a:rPr>
              <a:t>كاربونات</a:t>
            </a:r>
            <a:r>
              <a:rPr lang="ar-IQ" dirty="0">
                <a:ea typeface="Calibri"/>
                <a:cs typeface="Times New Roman"/>
              </a:rPr>
              <a:t> الصوديوم يظهر التربة بلون اسود . </a:t>
            </a:r>
            <a:endParaRPr lang="en-US" sz="2400" dirty="0">
              <a:ea typeface="Calibri"/>
              <a:cs typeface="Arial"/>
            </a:endParaRPr>
          </a:p>
          <a:p>
            <a:endParaRPr lang="ar-IQ" dirty="0"/>
          </a:p>
        </p:txBody>
      </p:sp>
    </p:spTree>
    <p:extLst>
      <p:ext uri="{BB962C8B-B14F-4D97-AF65-F5344CB8AC3E}">
        <p14:creationId xmlns:p14="http://schemas.microsoft.com/office/powerpoint/2010/main" val="114054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spTree>
    <p:extLst>
      <p:ext uri="{BB962C8B-B14F-4D97-AF65-F5344CB8AC3E}">
        <p14:creationId xmlns:p14="http://schemas.microsoft.com/office/powerpoint/2010/main" val="356706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218" name="Picture 2" descr="C:\Users\rashad\Desktop\New folder\٢٠١٩١٠٠٥_٢١٣٢٢٣.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45671" y="-954191"/>
            <a:ext cx="7344138" cy="925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1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tabLst>
                <a:tab pos="1797685" algn="l"/>
              </a:tabLst>
            </a:pPr>
            <a:r>
              <a:rPr lang="ar-IQ" dirty="0">
                <a:ea typeface="Calibri"/>
                <a:cs typeface="Times New Roman"/>
              </a:rPr>
              <a:t>اضافة السماد الحيواني 	</a:t>
            </a:r>
            <a:r>
              <a:rPr lang="ar-IQ" dirty="0" smtClean="0">
                <a:ea typeface="Calibri"/>
                <a:cs typeface="Times New Roman"/>
              </a:rPr>
              <a:t>   خفض </a:t>
            </a:r>
            <a:r>
              <a:rPr lang="ar-IQ" dirty="0">
                <a:ea typeface="Calibri"/>
                <a:cs typeface="Times New Roman"/>
              </a:rPr>
              <a:t>الكثافة من 1.05 – 0.9 غم / سم3 </a:t>
            </a:r>
            <a:endParaRPr lang="en-US" sz="2400" dirty="0">
              <a:ea typeface="Calibri"/>
              <a:cs typeface="Arial"/>
            </a:endParaRPr>
          </a:p>
          <a:p>
            <a:pPr>
              <a:lnSpc>
                <a:spcPct val="115000"/>
              </a:lnSpc>
              <a:spcAft>
                <a:spcPts val="1000"/>
              </a:spcAft>
              <a:tabLst>
                <a:tab pos="1311910" algn="l"/>
              </a:tabLst>
            </a:pPr>
            <a:r>
              <a:rPr lang="ar-IQ" dirty="0">
                <a:ea typeface="Calibri"/>
                <a:cs typeface="Times New Roman"/>
              </a:rPr>
              <a:t>نمو الحشائش 	</a:t>
            </a:r>
            <a:r>
              <a:rPr lang="ar-IQ" dirty="0" smtClean="0">
                <a:ea typeface="Calibri"/>
                <a:cs typeface="Times New Roman"/>
              </a:rPr>
              <a:t>   خفض </a:t>
            </a:r>
            <a:r>
              <a:rPr lang="ar-IQ" dirty="0">
                <a:ea typeface="Calibri"/>
                <a:cs typeface="Times New Roman"/>
              </a:rPr>
              <a:t>الكثافة الظاهرية </a:t>
            </a:r>
            <a:endParaRPr lang="en-US" sz="2400" dirty="0">
              <a:ea typeface="Calibri"/>
              <a:cs typeface="Arial"/>
            </a:endParaRPr>
          </a:p>
          <a:p>
            <a:pPr>
              <a:lnSpc>
                <a:spcPct val="115000"/>
              </a:lnSpc>
              <a:spcAft>
                <a:spcPts val="1000"/>
              </a:spcAft>
              <a:tabLst>
                <a:tab pos="1311910" algn="l"/>
                <a:tab pos="1778635" algn="l"/>
              </a:tabLst>
            </a:pPr>
            <a:r>
              <a:rPr lang="ar-IQ" dirty="0">
                <a:ea typeface="Calibri"/>
                <a:cs typeface="Times New Roman"/>
              </a:rPr>
              <a:t>استعمال الآلات الثقيلة 		زيادة ملحوظة في الكثافة الظاهرية </a:t>
            </a:r>
            <a:endParaRPr lang="en-US" sz="2400" dirty="0">
              <a:ea typeface="Calibri"/>
              <a:cs typeface="Arial"/>
            </a:endParaRPr>
          </a:p>
          <a:p>
            <a:endParaRPr lang="ar-IQ" dirty="0"/>
          </a:p>
        </p:txBody>
      </p:sp>
      <p:cxnSp>
        <p:nvCxnSpPr>
          <p:cNvPr id="5" name="رابط كسهم مستقيم 4"/>
          <p:cNvCxnSpPr/>
          <p:nvPr/>
        </p:nvCxnSpPr>
        <p:spPr>
          <a:xfrm flipH="1">
            <a:off x="9534525" y="7697470"/>
            <a:ext cx="342900" cy="0"/>
          </a:xfrm>
          <a:prstGeom prst="straightConnector1">
            <a:avLst/>
          </a:prstGeom>
          <a:noFill/>
          <a:ln w="9525" cap="flat" cmpd="sng" algn="ctr">
            <a:solidFill>
              <a:srgbClr val="4F81BD">
                <a:shade val="95000"/>
                <a:satMod val="105000"/>
              </a:srgbClr>
            </a:solidFill>
            <a:prstDash val="solid"/>
            <a:tailEnd type="arrow"/>
          </a:ln>
          <a:effectLst/>
        </p:spPr>
      </p:cxnSp>
      <p:sp>
        <p:nvSpPr>
          <p:cNvPr id="4" name="سهم إلى اليسار 3"/>
          <p:cNvSpPr/>
          <p:nvPr/>
        </p:nvSpPr>
        <p:spPr>
          <a:xfrm>
            <a:off x="4673712" y="1808820"/>
            <a:ext cx="690376" cy="3240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6" name="سهم إلى اليسار 5"/>
          <p:cNvSpPr/>
          <p:nvPr/>
        </p:nvSpPr>
        <p:spPr>
          <a:xfrm>
            <a:off x="5632179" y="3176972"/>
            <a:ext cx="83439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7" name="سهم إلى اليسار 6"/>
          <p:cNvSpPr/>
          <p:nvPr/>
        </p:nvSpPr>
        <p:spPr>
          <a:xfrm>
            <a:off x="4184508" y="3861048"/>
            <a:ext cx="117958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2459662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373616" cy="6192688"/>
          </a:xfrm>
        </p:spPr>
        <p:txBody>
          <a:bodyPr>
            <a:normAutofit/>
          </a:bodyPr>
          <a:lstStyle/>
          <a:p>
            <a:pPr>
              <a:lnSpc>
                <a:spcPct val="115000"/>
              </a:lnSpc>
              <a:tabLst>
                <a:tab pos="1311910" algn="l"/>
                <a:tab pos="1778635" algn="l"/>
              </a:tabLst>
            </a:pPr>
            <a:r>
              <a:rPr lang="ar-IQ" sz="3600" b="1" dirty="0">
                <a:ea typeface="Calibri"/>
                <a:cs typeface="Times New Roman"/>
              </a:rPr>
              <a:t>المسامية وتوزيع حجوم المسامات :</a:t>
            </a:r>
            <a:endParaRPr lang="en-US" sz="2400" dirty="0">
              <a:ea typeface="Calibri"/>
              <a:cs typeface="Arial"/>
            </a:endParaRPr>
          </a:p>
          <a:p>
            <a:pPr>
              <a:lnSpc>
                <a:spcPct val="115000"/>
              </a:lnSpc>
              <a:tabLst>
                <a:tab pos="1311910" algn="l"/>
                <a:tab pos="1778635" algn="l"/>
              </a:tabLst>
            </a:pPr>
            <a:r>
              <a:rPr lang="ar-IQ" dirty="0">
                <a:ea typeface="Calibri"/>
                <a:cs typeface="Times New Roman"/>
              </a:rPr>
              <a:t> وتعني ذلك الجزء من حجم التربة المملوء بالماء ( السائل ) والهواء ( الغاز ) وتعتمد على انتظام دقائق التربة ومجاميعها فيما بينها , فكلما اقتربت الدقائق من بعضها مثل الرملية والترب </a:t>
            </a:r>
            <a:r>
              <a:rPr lang="ar-IQ" dirty="0" err="1">
                <a:ea typeface="Calibri"/>
                <a:cs typeface="Times New Roman"/>
              </a:rPr>
              <a:t>المدكوكة</a:t>
            </a:r>
            <a:r>
              <a:rPr lang="ar-IQ" dirty="0">
                <a:ea typeface="Calibri"/>
                <a:cs typeface="Times New Roman"/>
              </a:rPr>
              <a:t> فان مساميتها ستكون منخفضة , اما اذا كانت منتظمة على شكل مجاميع مسامية كما في الترب المتوسطة </a:t>
            </a:r>
            <a:r>
              <a:rPr lang="ar-IQ" dirty="0" err="1">
                <a:ea typeface="Calibri"/>
                <a:cs typeface="Times New Roman"/>
              </a:rPr>
              <a:t>النسجة</a:t>
            </a:r>
            <a:r>
              <a:rPr lang="ar-IQ" dirty="0">
                <a:ea typeface="Calibri"/>
                <a:cs typeface="Times New Roman"/>
              </a:rPr>
              <a:t> فستكون عالية . وبما ان كثافة الدقائق المعدنية لا تختلف كثيرا عن بعضها في مختلف الترب فان المسامية تتناسب عكسيا مع الكثافة الظاهرية </a:t>
            </a:r>
            <a:endParaRPr lang="en-US" sz="2400" dirty="0">
              <a:ea typeface="Calibri"/>
              <a:cs typeface="Arial"/>
            </a:endParaRPr>
          </a:p>
          <a:p>
            <a:endParaRPr lang="ar-IQ" dirty="0"/>
          </a:p>
        </p:txBody>
      </p:sp>
    </p:spTree>
    <p:extLst>
      <p:ext uri="{BB962C8B-B14F-4D97-AF65-F5344CB8AC3E}">
        <p14:creationId xmlns:p14="http://schemas.microsoft.com/office/powerpoint/2010/main" val="840389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0274" y="2276872"/>
            <a:ext cx="958859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97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tabLst>
                <a:tab pos="3321685" algn="l"/>
              </a:tabLst>
            </a:pPr>
            <a:r>
              <a:rPr lang="ar-IQ" dirty="0">
                <a:ea typeface="Calibri"/>
                <a:cs typeface="Times New Roman"/>
              </a:rPr>
              <a:t>تؤثر العديد من العوامل على مسامية التربة مثل الحراثة والتسميد ونوع الآلات المستعملة والرعي ونوع المحصول وطريقة ادارة التربة . ان زراعة المحاصيل تؤدي الى انخفاض في مجموع مساماتها البينية مقارنة بالترب غير المزروعة ويعزى سبب الانخفاض الى انخفاض نسبة المادة العضوية وانخفاض تجمعات التربة . </a:t>
            </a:r>
            <a:endParaRPr lang="en-US" sz="2400" dirty="0">
              <a:ea typeface="Calibri"/>
              <a:cs typeface="Arial"/>
            </a:endParaRPr>
          </a:p>
          <a:p>
            <a:endParaRPr lang="ar-IQ" dirty="0"/>
          </a:p>
        </p:txBody>
      </p:sp>
    </p:spTree>
    <p:extLst>
      <p:ext uri="{BB962C8B-B14F-4D97-AF65-F5344CB8AC3E}">
        <p14:creationId xmlns:p14="http://schemas.microsoft.com/office/powerpoint/2010/main" val="265520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188640"/>
            <a:ext cx="8445624" cy="6336704"/>
          </a:xfrm>
        </p:spPr>
        <p:txBody>
          <a:bodyPr>
            <a:normAutofit fontScale="92500"/>
          </a:bodyPr>
          <a:lstStyle/>
          <a:p>
            <a:pPr>
              <a:lnSpc>
                <a:spcPct val="115000"/>
              </a:lnSpc>
              <a:spcAft>
                <a:spcPts val="1000"/>
              </a:spcAft>
              <a:tabLst>
                <a:tab pos="3321685" algn="l"/>
              </a:tabLst>
            </a:pPr>
            <a:r>
              <a:rPr lang="ar-IQ" sz="3600" b="1" dirty="0">
                <a:ea typeface="Calibri"/>
                <a:cs typeface="Times New Roman"/>
              </a:rPr>
              <a:t>تأثير تركيب التربة على نمو النبات</a:t>
            </a:r>
            <a:r>
              <a:rPr lang="ar-IQ" sz="3600" dirty="0">
                <a:ea typeface="Calibri"/>
                <a:cs typeface="Times New Roman"/>
              </a:rPr>
              <a:t> </a:t>
            </a:r>
            <a:r>
              <a:rPr lang="ar-IQ" dirty="0">
                <a:ea typeface="Calibri"/>
                <a:cs typeface="Times New Roman"/>
              </a:rPr>
              <a:t>. </a:t>
            </a:r>
            <a:endParaRPr lang="en-US" sz="2400" dirty="0">
              <a:ea typeface="Calibri"/>
              <a:cs typeface="Arial"/>
            </a:endParaRPr>
          </a:p>
          <a:p>
            <a:pPr>
              <a:lnSpc>
                <a:spcPct val="115000"/>
              </a:lnSpc>
              <a:spcAft>
                <a:spcPts val="1000"/>
              </a:spcAft>
              <a:tabLst>
                <a:tab pos="3321685" algn="l"/>
              </a:tabLst>
            </a:pPr>
            <a:r>
              <a:rPr lang="ar-IQ" dirty="0">
                <a:ea typeface="Calibri"/>
                <a:cs typeface="Times New Roman"/>
              </a:rPr>
              <a:t>  يؤثر تركيب التربة على نمو النبات وانتشار الجذور اما بصورة مباشرة او غير مباشر. </a:t>
            </a:r>
            <a:endParaRPr lang="en-US" sz="2400" dirty="0">
              <a:ea typeface="Calibri"/>
              <a:cs typeface="Arial"/>
            </a:endParaRPr>
          </a:p>
          <a:p>
            <a:pPr>
              <a:lnSpc>
                <a:spcPct val="115000"/>
              </a:lnSpc>
              <a:spcAft>
                <a:spcPts val="1000"/>
              </a:spcAft>
              <a:tabLst>
                <a:tab pos="3321685" algn="l"/>
              </a:tabLst>
            </a:pPr>
            <a:r>
              <a:rPr lang="ar-IQ" dirty="0">
                <a:ea typeface="Calibri"/>
                <a:cs typeface="Times New Roman"/>
              </a:rPr>
              <a:t>التأثير المباشر / يأتي هذا التأثير من خلال المقاومة الميكانيكية للتربة على نمو وزيادة حجم الاجزاء النباتية النامية داخل التربة . </a:t>
            </a:r>
            <a:endParaRPr lang="en-US" sz="2400" dirty="0">
              <a:ea typeface="Calibri"/>
              <a:cs typeface="Arial"/>
            </a:endParaRPr>
          </a:p>
          <a:p>
            <a:pPr>
              <a:lnSpc>
                <a:spcPct val="115000"/>
              </a:lnSpc>
              <a:spcAft>
                <a:spcPts val="1000"/>
              </a:spcAft>
              <a:tabLst>
                <a:tab pos="3321685" algn="l"/>
              </a:tabLst>
            </a:pPr>
            <a:r>
              <a:rPr lang="ar-IQ" dirty="0">
                <a:ea typeface="Calibri"/>
                <a:cs typeface="Times New Roman"/>
              </a:rPr>
              <a:t>فمثلا يؤثر تركيب التربة على بزوغ </a:t>
            </a:r>
            <a:r>
              <a:rPr lang="ar-IQ" dirty="0" err="1">
                <a:ea typeface="Calibri"/>
                <a:cs typeface="Times New Roman"/>
              </a:rPr>
              <a:t>البادرات</a:t>
            </a:r>
            <a:r>
              <a:rPr lang="ar-IQ" dirty="0">
                <a:ea typeface="Calibri"/>
                <a:cs typeface="Times New Roman"/>
              </a:rPr>
              <a:t> في التربة التي تتقشر عن جفافها حيث تحصل انحناء </a:t>
            </a:r>
            <a:r>
              <a:rPr lang="ar-IQ" dirty="0" err="1">
                <a:ea typeface="Calibri"/>
                <a:cs typeface="Times New Roman"/>
              </a:rPr>
              <a:t>للبادرات</a:t>
            </a:r>
            <a:r>
              <a:rPr lang="ar-IQ" dirty="0">
                <a:ea typeface="Calibri"/>
                <a:cs typeface="Times New Roman"/>
              </a:rPr>
              <a:t> عند التقائها مع القشرة الجافة في السطح . وكذلك اظهرت الدراسات انخفاض نمو الجذور بدرجة كبيرة مع زيادة الكثافة الظاهرية عن المثلى لنمو النبات . </a:t>
            </a:r>
            <a:endParaRPr lang="en-US" sz="2400" dirty="0">
              <a:ea typeface="Calibri"/>
              <a:cs typeface="Arial"/>
            </a:endParaRPr>
          </a:p>
          <a:p>
            <a:endParaRPr lang="ar-IQ" dirty="0"/>
          </a:p>
        </p:txBody>
      </p:sp>
    </p:spTree>
    <p:extLst>
      <p:ext uri="{BB962C8B-B14F-4D97-AF65-F5344CB8AC3E}">
        <p14:creationId xmlns:p14="http://schemas.microsoft.com/office/powerpoint/2010/main" val="34128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517632" cy="6264696"/>
          </a:xfrm>
        </p:spPr>
        <p:txBody>
          <a:bodyPr>
            <a:normAutofit lnSpcReduction="10000"/>
          </a:bodyPr>
          <a:lstStyle/>
          <a:p>
            <a:pPr>
              <a:lnSpc>
                <a:spcPct val="115000"/>
              </a:lnSpc>
              <a:spcAft>
                <a:spcPts val="1000"/>
              </a:spcAft>
              <a:tabLst>
                <a:tab pos="3321685" algn="l"/>
              </a:tabLst>
            </a:pPr>
            <a:r>
              <a:rPr lang="ar-IQ" sz="3600" b="1" dirty="0">
                <a:ea typeface="Calibri"/>
                <a:cs typeface="Times New Roman"/>
              </a:rPr>
              <a:t>الشكل ص 79 يوضح</a:t>
            </a:r>
            <a:r>
              <a:rPr lang="ar-IQ" sz="3600" dirty="0">
                <a:ea typeface="Calibri"/>
                <a:cs typeface="Times New Roman"/>
              </a:rPr>
              <a:t> </a:t>
            </a:r>
            <a:r>
              <a:rPr lang="ar-IQ" dirty="0">
                <a:ea typeface="Calibri"/>
                <a:cs typeface="Times New Roman"/>
              </a:rPr>
              <a:t>العلاقة بين النسبة المئوية للجذور المخترقة وكثافة الظاهرية لبذور قطن مزروعة في تربة مزيجيه رملية ناعمة </a:t>
            </a:r>
            <a:r>
              <a:rPr lang="ar-IQ" dirty="0" err="1">
                <a:ea typeface="Calibri"/>
                <a:cs typeface="Times New Roman"/>
              </a:rPr>
              <a:t>مدكوكة</a:t>
            </a:r>
            <a:r>
              <a:rPr lang="ar-IQ" dirty="0">
                <a:ea typeface="Calibri"/>
                <a:cs typeface="Times New Roman"/>
              </a:rPr>
              <a:t> لكثافات ظاهرية مختلفة وبنسب رطوبة مختلفة .</a:t>
            </a:r>
            <a:endParaRPr lang="en-US" sz="2400" dirty="0">
              <a:ea typeface="Calibri"/>
              <a:cs typeface="Arial"/>
            </a:endParaRPr>
          </a:p>
          <a:p>
            <a:pPr>
              <a:lnSpc>
                <a:spcPct val="115000"/>
              </a:lnSpc>
              <a:spcAft>
                <a:spcPts val="1000"/>
              </a:spcAft>
              <a:tabLst>
                <a:tab pos="3321685" algn="l"/>
              </a:tabLst>
            </a:pPr>
            <a:r>
              <a:rPr lang="ar-IQ" dirty="0">
                <a:ea typeface="Calibri"/>
                <a:cs typeface="Times New Roman"/>
              </a:rPr>
              <a:t> التأثير غير المباشر / ان اي تغير في تركيب التربة يسبب تغيرا بالنسب الحجمية لمسامات التربة الكبيرة اضافة الى تغير المسامية الكلية للتربة وهذا التغير على علاقات الماء والهواء في التربة والذي يؤثر على جاهزية الماء للنبات وعلى تهوية التربة ونمو النبات .</a:t>
            </a:r>
            <a:endParaRPr lang="en-US" sz="2400" dirty="0">
              <a:ea typeface="Calibri"/>
              <a:cs typeface="Arial"/>
            </a:endParaRPr>
          </a:p>
          <a:p>
            <a:r>
              <a:rPr lang="ar-IQ" b="1" dirty="0" smtClean="0">
                <a:effectLst/>
                <a:ea typeface="Calibri"/>
                <a:cs typeface="Times New Roman"/>
              </a:rPr>
              <a:t>ويبين الشكل ص 80 تأثير تهوية  التربة على انتاج البنجر لسكري في تربة طينية </a:t>
            </a:r>
            <a:endParaRPr lang="ar-IQ" dirty="0"/>
          </a:p>
        </p:txBody>
      </p:sp>
    </p:spTree>
    <p:extLst>
      <p:ext uri="{BB962C8B-B14F-4D97-AF65-F5344CB8AC3E}">
        <p14:creationId xmlns:p14="http://schemas.microsoft.com/office/powerpoint/2010/main" val="298459132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1484</Words>
  <Application>Microsoft Office PowerPoint</Application>
  <PresentationFormat>عرض على الشاشة (3:4)‏</PresentationFormat>
  <Paragraphs>61</Paragraphs>
  <Slides>27</Slides>
  <Notes>0</Notes>
  <HiddenSlides>0</HiddenSlides>
  <MMClips>0</MMClips>
  <ScaleCrop>false</ScaleCrop>
  <HeadingPairs>
    <vt:vector size="4" baseType="variant">
      <vt:variant>
        <vt:lpstr>نسق</vt:lpstr>
      </vt:variant>
      <vt:variant>
        <vt:i4>27</vt:i4>
      </vt:variant>
      <vt:variant>
        <vt:lpstr>عناوين الشرائح</vt:lpstr>
      </vt:variant>
      <vt:variant>
        <vt:i4>27</vt:i4>
      </vt:variant>
    </vt:vector>
  </HeadingPairs>
  <TitlesOfParts>
    <vt:vector size="54" baseType="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19_نسق Office</vt:lpstr>
      <vt:lpstr>20_نسق Office</vt:lpstr>
      <vt:lpstr>21_نسق Office</vt:lpstr>
      <vt:lpstr>22_نسق Office</vt:lpstr>
      <vt:lpstr>23_نسق Office</vt:lpstr>
      <vt:lpstr>24_نسق Office</vt:lpstr>
      <vt:lpstr>25_نسق Office</vt:lpstr>
      <vt:lpstr>26_نسق Office</vt:lpstr>
      <vt:lpstr>المحاضرة الرابعة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  </dc:title>
  <dc:creator>Windows User</dc:creator>
  <cp:lastModifiedBy>Windows User</cp:lastModifiedBy>
  <cp:revision>1</cp:revision>
  <dcterms:created xsi:type="dcterms:W3CDTF">2020-01-17T15:29:11Z</dcterms:created>
  <dcterms:modified xsi:type="dcterms:W3CDTF">2020-01-17T15:35:22Z</dcterms:modified>
</cp:coreProperties>
</file>